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6" r:id="rId3"/>
    <p:sldId id="263" r:id="rId4"/>
    <p:sldId id="264" r:id="rId5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12" autoAdjust="0"/>
    <p:restoredTop sz="85923" autoAdjust="0"/>
  </p:normalViewPr>
  <p:slideViewPr>
    <p:cSldViewPr>
      <p:cViewPr varScale="1">
        <p:scale>
          <a:sx n="68" d="100"/>
          <a:sy n="68" d="100"/>
        </p:scale>
        <p:origin x="1188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8797C-8FD1-440F-A042-4B8BB1C6F7EB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6488A-F6D2-4237-8089-177F5B6E19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197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DDBD7-F028-4487-A0A6-8F6C879D4A7D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3FFDE-BBA3-48E1-9066-FF3FA308AB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414437"/>
              </p:ext>
            </p:extLst>
          </p:nvPr>
        </p:nvGraphicFramePr>
        <p:xfrm>
          <a:off x="323528" y="800703"/>
          <a:ext cx="8555111" cy="5619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28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12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53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6970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679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ＭＳ Ｐゴシック"/>
                        </a:rPr>
                        <a:t>Ｎｏ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店舗名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（所在地）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ペット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ボトル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ペットボトル　　　　　キャップ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白色ﾄﾚｲ　（発泡性）　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色付ﾄﾚｲ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  <a:r>
                        <a:rPr lang="en-US" altLang="ja-JP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発泡性）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透明ﾄﾚｲ</a:t>
                      </a:r>
                      <a:endParaRPr lang="en-US" altLang="ja-JP" sz="9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（ﾌﾟﾗｽﾁｯｸ製）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色付ﾄﾚｲ</a:t>
                      </a:r>
                      <a:endParaRPr lang="en-US" altLang="ja-JP" sz="9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en-US" altLang="ja-JP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ﾌﾟﾗｽﾁｯｸ製）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卵ﾊﾟｯｸ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  <a:r>
                        <a:rPr lang="en-US" altLang="ja-JP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ﾌﾟﾗｽﾁｯｸ　　　製）　　　　　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紙パッｸ</a:t>
                      </a:r>
                      <a:b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アルミ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缶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スチール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缶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ビ　ン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その他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75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コープみらいミニコープ鷹の台店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（上水新町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3-10-8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注）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29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西友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東大和店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  <a:ea typeface="+mn-ea"/>
                        </a:rPr>
                        <a:t>（小川町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  <a:ea typeface="+mn-ea"/>
                        </a:rPr>
                        <a:t>1-396-1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  <a:ea typeface="+mn-ea"/>
                        </a:rPr>
                        <a:t>）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2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いなげや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小平小川橋店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（小川町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1-432-1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29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コープみらい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小川西町店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（小川西町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1-2-1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注）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29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ｽｰﾊﾟｰあまいけ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小川店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（小川西町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1-19-10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613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マミーマート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小平小川店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（小川東町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1-6-20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1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イオンフードスタイル小平店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（小川東町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2-12-1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i="0" u="none" strike="noStrike" kern="1200" dirty="0">
                        <a:solidFill>
                          <a:srgbClr val="000000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dirty="0">
                          <a:solidFill>
                            <a:srgbClr val="000000"/>
                          </a:solidFill>
                          <a:latin typeface="+mj-ea"/>
                          <a:ea typeface="+mn-ea"/>
                          <a:cs typeface="+mn-cs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新聞、雑誌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1050" b="0" i="0" u="none" strike="noStrike" dirty="0" err="1">
                          <a:solidFill>
                            <a:srgbClr val="000000"/>
                          </a:solidFill>
                          <a:latin typeface="ＭＳ Ｐゴシック"/>
                        </a:rPr>
                        <a:t>、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段ボール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10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エコス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ＴＡＩＲＡＹＡ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小平店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（小川東町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5-20-16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注）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95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/>
                        <a:t>ロピア小平店</a:t>
                      </a:r>
                      <a:endParaRPr lang="en-US" altLang="ja-JP" sz="1100" u="none" strike="noStrike" dirty="0"/>
                    </a:p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（上水本町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4-22-1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○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○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/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39552" y="50494"/>
            <a:ext cx="7769253" cy="9771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411120" tIns="213840" rIns="411120" bIns="213840" anchor="ctr">
            <a:spAutoFit/>
          </a:bodyPr>
          <a:lstStyle/>
          <a:p>
            <a:pPr algn="ctr" eaLnBrk="1" hangingPunct="1">
              <a:lnSpc>
                <a:spcPct val="150000"/>
              </a:lnSpc>
              <a:spcBef>
                <a:spcPts val="10275"/>
              </a:spcBef>
              <a:buClrTx/>
              <a:buFontTx/>
              <a:buNone/>
              <a:tabLst>
                <a:tab pos="0" algn="l"/>
                <a:tab pos="2084388" algn="l"/>
                <a:tab pos="4170363" algn="l"/>
                <a:tab pos="6256338" algn="l"/>
                <a:tab pos="8342313" algn="l"/>
                <a:tab pos="10428288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  <a:tab pos="15544800" algn="l"/>
                <a:tab pos="16002000" algn="l"/>
                <a:tab pos="16459200" algn="l"/>
                <a:tab pos="16916400" algn="l"/>
                <a:tab pos="17373600" algn="l"/>
                <a:tab pos="17830800" algn="l"/>
                <a:tab pos="18288000" algn="l"/>
                <a:tab pos="18745200" algn="l"/>
                <a:tab pos="19202400" algn="l"/>
                <a:tab pos="19659600" algn="l"/>
                <a:tab pos="20116800" algn="l"/>
                <a:tab pos="20574000" algn="l"/>
                <a:tab pos="21031200" algn="l"/>
                <a:tab pos="21488400" algn="l"/>
                <a:tab pos="21945600" algn="l"/>
              </a:tabLst>
            </a:pPr>
            <a:r>
              <a:rPr lang="ja-JP" altLang="en-US" sz="2800" b="1">
                <a:solidFill>
                  <a:srgbClr val="FF9900"/>
                </a:solidFill>
                <a:latin typeface="HG丸ｺﾞｼｯｸM-PRO" pitchFamily="50" charset="-128"/>
                <a:ea typeface="HG丸ｺﾞｼｯｸM-PRO" pitchFamily="50" charset="-128"/>
              </a:rPr>
              <a:t>店頭回収実施店舗一覧</a:t>
            </a:r>
            <a:endParaRPr lang="ja-JP" sz="2800" b="1" dirty="0">
              <a:solidFill>
                <a:srgbClr val="FF99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20272" y="539093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/>
              <a:t>（注）アルミ付き紙パック含む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236296" y="279154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令和</a:t>
            </a:r>
            <a:r>
              <a:rPr lang="en-US" altLang="ja-JP" sz="1200" dirty="0"/>
              <a:t>8</a:t>
            </a:r>
            <a:r>
              <a:rPr kumimoji="1" lang="ja-JP" altLang="en-US" sz="1200" dirty="0"/>
              <a:t>年</a:t>
            </a:r>
            <a:r>
              <a:rPr lang="en-US" altLang="ja-JP" sz="1200" dirty="0"/>
              <a:t>1</a:t>
            </a:r>
            <a:r>
              <a:rPr kumimoji="1" lang="ja-JP" altLang="en-US" sz="1200" dirty="0"/>
              <a:t>月</a:t>
            </a:r>
            <a:r>
              <a:rPr lang="en-US" altLang="ja-JP" sz="1200"/>
              <a:t>8</a:t>
            </a:r>
            <a:r>
              <a:rPr kumimoji="1" lang="ja-JP" altLang="en-US" sz="1200"/>
              <a:t>日</a:t>
            </a:r>
            <a:r>
              <a:rPr kumimoji="1" lang="ja-JP" altLang="en-US" sz="1200" dirty="0"/>
              <a:t>時点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967249"/>
              </p:ext>
            </p:extLst>
          </p:nvPr>
        </p:nvGraphicFramePr>
        <p:xfrm>
          <a:off x="251520" y="476672"/>
          <a:ext cx="8608081" cy="5654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7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7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47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38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158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15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158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763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07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317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317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576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ＭＳ Ｐゴシック"/>
                        </a:rPr>
                        <a:t>Ｎｏ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店舗名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（所在地）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ペットボトル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ペットボトルキャップ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白色ﾄﾚｲ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（発泡性）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色付ﾄﾚｲ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発泡性）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透明ﾄﾚｲ</a:t>
                      </a:r>
                      <a:endParaRPr lang="en-US" altLang="ja-JP" sz="9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en-US" altLang="ja-JP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ﾌﾟﾗｽﾁｯｸ製）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色付ﾄﾚｲ</a:t>
                      </a:r>
                      <a:endParaRPr lang="en-US" altLang="ja-JP" sz="9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ctr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（ﾌﾟﾗｽﾁｯｸ製）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卵パック</a:t>
                      </a:r>
                      <a:b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（プラスチック製）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紙パック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アルミ缶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スチール缶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ビン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その他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サミットストア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小平上水本町店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（上水本町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5-13-1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注）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21721595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業務スーパー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小平店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（喜平町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1-14-28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36271027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マルエツ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一橋学園店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（学園東町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1-4-6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dirty="0">
                          <a:solidFill>
                            <a:srgbClr val="000000"/>
                          </a:solidFill>
                          <a:latin typeface="+mj-ea"/>
                          <a:ea typeface="+mn-ea"/>
                          <a:cs typeface="+mn-cs"/>
                        </a:rPr>
                        <a:t>○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dirty="0">
                          <a:solidFill>
                            <a:srgbClr val="000000"/>
                          </a:solidFill>
                          <a:latin typeface="+mj-ea"/>
                          <a:ea typeface="+mn-ea"/>
                          <a:cs typeface="+mn-cs"/>
                        </a:rPr>
                        <a:t>○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)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59225740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いなげや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小平学園西町店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（学園西町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3-30-18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dirty="0">
                          <a:solidFill>
                            <a:srgbClr val="000000"/>
                          </a:solidFill>
                          <a:latin typeface="+mj-ea"/>
                          <a:ea typeface="+mn-ea"/>
                          <a:cs typeface="+mn-cs"/>
                        </a:rPr>
                        <a:t>○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dirty="0">
                          <a:solidFill>
                            <a:srgbClr val="000000"/>
                          </a:solidFill>
                          <a:latin typeface="+mj-ea"/>
                          <a:ea typeface="+mn-ea"/>
                          <a:cs typeface="+mn-cs"/>
                        </a:rPr>
                        <a:t>○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)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74412246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ｽｰﾊﾟｰあまいけ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小平店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（美園町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1-7-5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77953686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いなげや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小平回田店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（回田町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92-1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dirty="0">
                          <a:solidFill>
                            <a:srgbClr val="000000"/>
                          </a:solidFill>
                          <a:latin typeface="+mj-ea"/>
                          <a:ea typeface="+mn-ea"/>
                          <a:cs typeface="+mn-cs"/>
                        </a:rPr>
                        <a:t>○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注）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52843291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コープみらい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回田店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（回田町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305-5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60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ヤオコー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小平回田町店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（回田町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340-1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〇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0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/>
                        <a:t>いなげや</a:t>
                      </a:r>
                      <a:r>
                        <a:rPr lang="en-US" altLang="ja-JP" sz="1100" u="none" strike="noStrike" dirty="0" err="1"/>
                        <a:t>ina</a:t>
                      </a:r>
                      <a:r>
                        <a:rPr lang="ja-JP" altLang="en-US" sz="1100" u="none" strike="noStrike" dirty="0"/>
                        <a:t>２１</a:t>
                      </a:r>
                      <a:br>
                        <a:rPr lang="ja-JP" altLang="en-US" sz="1100" u="none" strike="noStrike" dirty="0"/>
                      </a:br>
                      <a:r>
                        <a:rPr lang="ja-JP" altLang="en-US" sz="1100" u="none" strike="noStrike" dirty="0"/>
                        <a:t>小平鈴木町店</a:t>
                      </a:r>
                      <a:endParaRPr lang="en-US" altLang="ja-JP" sz="1100" u="none" strike="noStrike" dirty="0"/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（鈴木町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1-464-4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○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○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○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○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○</a:t>
                      </a:r>
                      <a:r>
                        <a:rPr lang="en-US" altLang="ja-JP" sz="1400" u="none" strike="noStrike" dirty="0"/>
                        <a:t>(</a:t>
                      </a:r>
                      <a:r>
                        <a:rPr lang="ja-JP" altLang="en-US" sz="1400" u="none" strike="noStrike" dirty="0"/>
                        <a:t>注</a:t>
                      </a:r>
                      <a:r>
                        <a:rPr lang="en-US" altLang="ja-JP" sz="1400" u="none" strike="noStrike" dirty="0"/>
                        <a:t>)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/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30520101"/>
                  </a:ext>
                </a:extLst>
              </a:tr>
              <a:tr h="4240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いなげや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ina21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小平天神店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（天神町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2-1-1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dirty="0">
                          <a:solidFill>
                            <a:srgbClr val="000000"/>
                          </a:solidFill>
                          <a:latin typeface="+mj-ea"/>
                          <a:ea typeface="+mn-ea"/>
                          <a:cs typeface="+mn-cs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)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/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7020272" y="215062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/>
              <a:t>（注）アルミ付き紙パック含む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642278"/>
              </p:ext>
            </p:extLst>
          </p:nvPr>
        </p:nvGraphicFramePr>
        <p:xfrm>
          <a:off x="251520" y="379077"/>
          <a:ext cx="8606760" cy="5785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7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7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47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38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158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15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158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763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07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317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317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344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No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店舗名</a:t>
                      </a:r>
                      <a:endParaRPr lang="en-US" altLang="ja-JP" sz="1000" u="none" strike="noStrike" dirty="0">
                        <a:solidFill>
                          <a:schemeClr val="tx1"/>
                        </a:solidFill>
                      </a:endParaRPr>
                    </a:p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chemeClr val="tx1"/>
                          </a:solidFill>
                          <a:latin typeface="ＭＳ Ｐゴシック"/>
                        </a:rPr>
                        <a:t>（所在地）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ペットボトル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ペットボトルキャップ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白色ﾄﾚｲ</a:t>
                      </a:r>
                      <a:endParaRPr lang="en-US" altLang="ja-JP" sz="1000" u="none" strike="noStrike" dirty="0">
                        <a:solidFill>
                          <a:schemeClr val="tx1"/>
                        </a:solidFill>
                      </a:endParaRPr>
                    </a:p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　（発泡性）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色付ﾄﾚｲ</a:t>
                      </a:r>
                      <a:endParaRPr lang="en-US" altLang="ja-JP" sz="1000" u="none" strike="noStrike" dirty="0">
                        <a:solidFill>
                          <a:schemeClr val="tx1"/>
                        </a:solidFill>
                      </a:endParaRPr>
                    </a:p>
                    <a:p>
                      <a:pPr algn="ctr" fontAlgn="ctr"/>
                      <a:r>
                        <a:rPr lang="en-US" altLang="ja-JP" sz="1000" u="none" strike="noStrike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発泡性）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透明ﾄﾚｲ</a:t>
                      </a:r>
                      <a:endParaRPr lang="en-US" altLang="ja-JP" sz="900" u="none" strike="noStrike" dirty="0">
                        <a:solidFill>
                          <a:schemeClr val="tx1"/>
                        </a:solidFill>
                      </a:endParaRPr>
                    </a:p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ﾌﾟﾗｽﾁｯｸ製）</a:t>
                      </a:r>
                      <a:endParaRPr lang="ja-JP" altLang="en-US" sz="9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色付ﾄﾚｲ</a:t>
                      </a:r>
                      <a:endParaRPr lang="en-US" altLang="ja-JP" sz="900" u="none" strike="noStrike" dirty="0">
                        <a:solidFill>
                          <a:schemeClr val="tx1"/>
                        </a:solidFill>
                      </a:endParaRPr>
                    </a:p>
                    <a:p>
                      <a:pPr algn="ctr" fontAlgn="ctr"/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（ﾌﾟﾗｽﾁｯｸ製）</a:t>
                      </a:r>
                      <a:endParaRPr lang="ja-JP" altLang="en-US" sz="9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卵パック</a:t>
                      </a:r>
                      <a:b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</a:br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（プラスチック製）</a:t>
                      </a:r>
                      <a:endParaRPr lang="ja-JP" altLang="en-US" sz="9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紙パック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アルミ缶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スチール缶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ビン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その他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74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ピーコックストア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花小金井店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（花小金井南町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1-25-29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廃食油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12910415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西友　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花小金井店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（花小金井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1-2-23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68219214"/>
                  </a:ext>
                </a:extLst>
              </a:tr>
              <a:tr h="5004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いなげや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花小金井駅前店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（花小金井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1-8-3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)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1418786"/>
                  </a:ext>
                </a:extLst>
              </a:tr>
              <a:tr h="5004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コープみらい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花小金井店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（花小金井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3-22-2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24111966"/>
                  </a:ext>
                </a:extLst>
              </a:tr>
              <a:tr h="321498"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小平市外の店舗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 altLang="en-US" sz="1100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400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22136879"/>
                  </a:ext>
                </a:extLst>
              </a:tr>
              <a:tr h="66720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100" dirty="0"/>
                        <a:t>ダイエー小金井店イオンフードスタイル</a:t>
                      </a:r>
                      <a:endParaRPr lang="en-US" altLang="ja-JP" sz="11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（小金井市本町</a:t>
                      </a:r>
                      <a:r>
                        <a:rPr lang="en-US" altLang="ja-JP" sz="1100" dirty="0">
                          <a:latin typeface="+mn-ea"/>
                          <a:ea typeface="+mn-ea"/>
                        </a:rPr>
                        <a:t>5-34-14</a:t>
                      </a: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/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/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30333297"/>
                  </a:ext>
                </a:extLst>
              </a:tr>
              <a:tr h="66720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100" dirty="0"/>
                        <a:t>イト－ヨーカドー</a:t>
                      </a:r>
                      <a:endParaRPr lang="en-US" altLang="ja-JP" sz="1100" dirty="0"/>
                    </a:p>
                    <a:p>
                      <a:r>
                        <a:rPr lang="ja-JP" altLang="en-US" sz="1100" dirty="0"/>
                        <a:t>武蔵小金井店</a:t>
                      </a:r>
                      <a:endParaRPr lang="en-US" altLang="ja-JP" sz="11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（小金井市本町</a:t>
                      </a:r>
                      <a:r>
                        <a:rPr lang="en-US" altLang="ja-JP" sz="1100" dirty="0">
                          <a:latin typeface="+mn-ea"/>
                          <a:ea typeface="+mn-ea"/>
                        </a:rPr>
                        <a:t>6-14-9</a:t>
                      </a: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dirty="0">
                          <a:solidFill>
                            <a:srgbClr val="000000"/>
                          </a:solidFill>
                          <a:latin typeface="+mj-ea"/>
                          <a:ea typeface="+mn-ea"/>
                          <a:cs typeface="+mn-cs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050" dirty="0"/>
                        <a:t>廃食油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03557574"/>
                  </a:ext>
                </a:extLst>
              </a:tr>
              <a:tr h="66720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ja-JP" sz="1100" dirty="0"/>
                        <a:t>Olympic</a:t>
                      </a:r>
                    </a:p>
                    <a:p>
                      <a:r>
                        <a:rPr lang="ja-JP" altLang="en-US" sz="1100" dirty="0"/>
                        <a:t>小金井店</a:t>
                      </a:r>
                      <a:endParaRPr lang="en-US" altLang="ja-JP" sz="11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（小金井市貫井北町</a:t>
                      </a:r>
                      <a:r>
                        <a:rPr lang="en-US" altLang="ja-JP" sz="1100" dirty="0">
                          <a:latin typeface="+mn-ea"/>
                          <a:ea typeface="+mn-ea"/>
                        </a:rPr>
                        <a:t>4-3-1</a:t>
                      </a: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9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050" dirty="0"/>
                        <a:t>学校の制服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8450581"/>
                  </a:ext>
                </a:extLst>
              </a:tr>
              <a:tr h="22528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27</a:t>
                      </a: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100" dirty="0"/>
                        <a:t>オーケー</a:t>
                      </a:r>
                      <a:endParaRPr lang="en-US" altLang="ja-JP" sz="1100" dirty="0"/>
                    </a:p>
                    <a:p>
                      <a:r>
                        <a:rPr lang="ja-JP" altLang="en-US" sz="1100" dirty="0"/>
                        <a:t>国分寺店</a:t>
                      </a:r>
                      <a:endParaRPr lang="en-US" altLang="ja-JP" sz="11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（国分寺市本多</a:t>
                      </a:r>
                      <a:r>
                        <a:rPr lang="en-US" altLang="ja-JP" sz="1100" dirty="0">
                          <a:latin typeface="+mn-ea"/>
                          <a:ea typeface="+mn-ea"/>
                        </a:rPr>
                        <a:t>2-3-1</a:t>
                      </a: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新聞、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雑誌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7020272" y="117467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/>
              <a:t>（注）アルミ付き紙パック含む</a:t>
            </a:r>
          </a:p>
        </p:txBody>
      </p:sp>
    </p:spTree>
    <p:extLst>
      <p:ext uri="{BB962C8B-B14F-4D97-AF65-F5344CB8AC3E}">
        <p14:creationId xmlns:p14="http://schemas.microsoft.com/office/powerpoint/2010/main" val="2185310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229291"/>
              </p:ext>
            </p:extLst>
          </p:nvPr>
        </p:nvGraphicFramePr>
        <p:xfrm>
          <a:off x="251520" y="379077"/>
          <a:ext cx="8606760" cy="3230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7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7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47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38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158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15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158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763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07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317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317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3666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No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店舗名</a:t>
                      </a:r>
                      <a:endParaRPr lang="en-US" altLang="ja-JP" sz="1000" u="none" strike="noStrike" dirty="0">
                        <a:solidFill>
                          <a:schemeClr val="tx1"/>
                        </a:solidFill>
                      </a:endParaRPr>
                    </a:p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chemeClr val="tx1"/>
                          </a:solidFill>
                          <a:latin typeface="ＭＳ Ｐゴシック"/>
                        </a:rPr>
                        <a:t>（所在地）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ペットボトル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ペットボトルキャップ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白色ﾄﾚｲ</a:t>
                      </a:r>
                      <a:endParaRPr lang="en-US" altLang="ja-JP" sz="1000" u="none" strike="noStrike" dirty="0">
                        <a:solidFill>
                          <a:schemeClr val="tx1"/>
                        </a:solidFill>
                      </a:endParaRPr>
                    </a:p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　（発泡性）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色付ﾄﾚｲ</a:t>
                      </a:r>
                      <a:endParaRPr lang="en-US" altLang="ja-JP" sz="1000" u="none" strike="noStrike" dirty="0">
                        <a:solidFill>
                          <a:schemeClr val="tx1"/>
                        </a:solidFill>
                      </a:endParaRPr>
                    </a:p>
                    <a:p>
                      <a:pPr algn="ctr" fontAlgn="ctr"/>
                      <a:r>
                        <a:rPr lang="en-US" altLang="ja-JP" sz="1000" u="none" strike="noStrike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発泡性）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透明ﾄﾚｲ</a:t>
                      </a:r>
                      <a:endParaRPr lang="en-US" altLang="ja-JP" sz="900" u="none" strike="noStrike" dirty="0">
                        <a:solidFill>
                          <a:schemeClr val="tx1"/>
                        </a:solidFill>
                      </a:endParaRPr>
                    </a:p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ﾌﾟﾗｽﾁｯｸ製）</a:t>
                      </a:r>
                      <a:endParaRPr lang="ja-JP" altLang="en-US" sz="9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色付ﾄﾚｲ</a:t>
                      </a:r>
                      <a:endParaRPr lang="en-US" altLang="ja-JP" sz="900" u="none" strike="noStrike" dirty="0">
                        <a:solidFill>
                          <a:schemeClr val="tx1"/>
                        </a:solidFill>
                      </a:endParaRPr>
                    </a:p>
                    <a:p>
                      <a:pPr algn="ctr" fontAlgn="ctr"/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（ﾌﾟﾗｽﾁｯｸ製）</a:t>
                      </a:r>
                      <a:endParaRPr lang="ja-JP" altLang="en-US" sz="9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卵パック</a:t>
                      </a:r>
                      <a:b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</a:br>
                      <a:r>
                        <a:rPr lang="ja-JP" altLang="en-US" sz="900" u="none" strike="noStrike" dirty="0">
                          <a:solidFill>
                            <a:schemeClr val="tx1"/>
                          </a:solidFill>
                        </a:rPr>
                        <a:t>（プラスチック製）</a:t>
                      </a:r>
                      <a:endParaRPr lang="ja-JP" altLang="en-US" sz="9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紙パック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アルミ缶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スチール缶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ビン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</a:rPr>
                        <a:t>その他</a:t>
                      </a:r>
                      <a:endParaRPr lang="ja-JP" altLang="en-US" sz="10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100" dirty="0"/>
                        <a:t>グルメシティ</a:t>
                      </a:r>
                      <a:endParaRPr lang="en-US" altLang="ja-JP" sz="1100" dirty="0"/>
                    </a:p>
                    <a:p>
                      <a:r>
                        <a:rPr lang="ja-JP" altLang="en-US" sz="1100" dirty="0"/>
                        <a:t>立川若葉店</a:t>
                      </a:r>
                      <a:endParaRPr lang="en-US" altLang="ja-JP" sz="11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（立川市若葉町</a:t>
                      </a:r>
                      <a:r>
                        <a:rPr lang="en-US" altLang="ja-JP" sz="1100" dirty="0">
                          <a:latin typeface="+mn-ea"/>
                          <a:ea typeface="+mn-ea"/>
                        </a:rPr>
                        <a:t>4-24-2</a:t>
                      </a: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7943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100" dirty="0"/>
                        <a:t>イト－ヨーカドー</a:t>
                      </a:r>
                      <a:endParaRPr lang="en-US" altLang="ja-JP" sz="1100" dirty="0"/>
                    </a:p>
                    <a:p>
                      <a:r>
                        <a:rPr lang="ja-JP" altLang="en-US" sz="1100" dirty="0"/>
                        <a:t>東久留米店</a:t>
                      </a:r>
                      <a:endParaRPr lang="en-US" altLang="ja-JP" sz="11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（東久留米市本町</a:t>
                      </a:r>
                      <a:r>
                        <a:rPr lang="en-US" altLang="ja-JP" sz="1100" dirty="0">
                          <a:latin typeface="+mn-ea"/>
                          <a:ea typeface="+mn-ea"/>
                        </a:rPr>
                        <a:t>3-8-1</a:t>
                      </a: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）</a:t>
                      </a:r>
                      <a:endParaRPr lang="en-US" altLang="ja-JP" sz="11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廃食油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27968806"/>
                  </a:ext>
                </a:extLst>
              </a:tr>
              <a:tr h="32311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100" dirty="0"/>
                        <a:t>イト－ヨーカドー</a:t>
                      </a:r>
                      <a:endParaRPr lang="en-US" altLang="ja-JP" sz="1100" dirty="0"/>
                    </a:p>
                    <a:p>
                      <a:r>
                        <a:rPr lang="ja-JP" altLang="en-US" sz="1100" dirty="0"/>
                        <a:t>東大和店</a:t>
                      </a:r>
                      <a:endParaRPr lang="en-US" altLang="ja-JP" sz="11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（東大和市桜が丘</a:t>
                      </a:r>
                      <a:r>
                        <a:rPr lang="en-US" altLang="ja-JP" sz="1100" dirty="0">
                          <a:latin typeface="+mn-ea"/>
                          <a:ea typeface="+mn-ea"/>
                        </a:rPr>
                        <a:t>2-142-1</a:t>
                      </a:r>
                      <a:r>
                        <a:rPr lang="ja-JP" altLang="en-US" sz="1100" dirty="0">
                          <a:latin typeface="+mn-ea"/>
                          <a:ea typeface="+mn-ea"/>
                        </a:rPr>
                        <a:t>）</a:t>
                      </a:r>
                      <a:endParaRPr lang="en-US" altLang="ja-JP" sz="11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注）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廃食油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8047934"/>
                  </a:ext>
                </a:extLst>
              </a:tr>
              <a:tr h="302428">
                <a:tc rowSpan="4" gridSpan="4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</a:tcPr>
                </a:tc>
                <a:tc rowSpan="4"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</a:tcPr>
                </a:tc>
                <a:tc rowSpan="4"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 rowSpan="3"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rowSpan="4" gridSpan="4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</a:tcPr>
                </a:tc>
                <a:tc rowSpan="4"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</a:tcPr>
                </a:tc>
                <a:tc rowSpan="4"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lnB w="12700" cmpd="sng">
                      <a:noFill/>
                    </a:lnB>
                  </a:tcPr>
                </a:tc>
                <a:tc rowSpan="4" gridSpan="2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418">
                <a:tc gridSpan="4"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gridSpan="4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55">
                <a:tc gridSpan="4"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gridSpan="4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rowSpan="2" gridSpan="2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418">
                <a:tc gridSpan="4"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endParaRPr lang="en-US" altLang="ja-JP" sz="1100" dirty="0"/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>
                    <a:lnT w="12700" cmpd="sng">
                      <a:noFill/>
                    </a:lnT>
                  </a:tcPr>
                </a:tc>
                <a:tc gridSpan="4" v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7020272" y="117467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/>
              <a:t>（注）アルミ付き紙パック含む</a:t>
            </a:r>
          </a:p>
        </p:txBody>
      </p:sp>
    </p:spTree>
    <p:extLst>
      <p:ext uri="{BB962C8B-B14F-4D97-AF65-F5344CB8AC3E}">
        <p14:creationId xmlns:p14="http://schemas.microsoft.com/office/powerpoint/2010/main" val="2397059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</TotalTime>
  <Words>849</Words>
  <Application>Microsoft Office PowerPoint</Application>
  <PresentationFormat>画面に合わせる (4:3)</PresentationFormat>
  <Paragraphs>441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HG丸ｺﾞｼｯｸM-PRO</vt:lpstr>
      <vt:lpstr>ＭＳ Ｐゴシック</vt:lpstr>
      <vt:lpstr>新細明體</vt:lpstr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店頭回収一覧</dc:title>
  <dc:creator>199406</dc:creator>
  <cp:lastModifiedBy>石橋　宏士</cp:lastModifiedBy>
  <cp:revision>164</cp:revision>
  <cp:lastPrinted>2025-09-08T01:39:41Z</cp:lastPrinted>
  <dcterms:created xsi:type="dcterms:W3CDTF">2018-08-16T00:22:50Z</dcterms:created>
  <dcterms:modified xsi:type="dcterms:W3CDTF">2026-01-08T06:55:29Z</dcterms:modified>
</cp:coreProperties>
</file>